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7" r:id="rId2"/>
  </p:sldIdLst>
  <p:sldSz cx="37490400" cy="2103120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24" userDrawn="1">
          <p15:clr>
            <a:srgbClr val="A4A3A4"/>
          </p15:clr>
        </p15:guide>
        <p15:guide id="2" pos="11808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432" userDrawn="1">
          <p15:clr>
            <a:srgbClr val="A4A3A4"/>
          </p15:clr>
        </p15:guide>
        <p15:guide id="5" orient="horz" pos="2016" userDrawn="1">
          <p15:clr>
            <a:srgbClr val="A4A3A4"/>
          </p15:clr>
        </p15:guide>
        <p15:guide id="6" pos="7776" userDrawn="1">
          <p15:clr>
            <a:srgbClr val="A4A3A4"/>
          </p15:clr>
        </p15:guide>
        <p15:guide id="7" orient="horz" pos="11808" userDrawn="1">
          <p15:clr>
            <a:srgbClr val="A4A3A4"/>
          </p15:clr>
        </p15:guide>
        <p15:guide id="8" pos="23328" userDrawn="1">
          <p15:clr>
            <a:srgbClr val="A4A3A4"/>
          </p15:clr>
        </p15:guide>
        <p15:guide id="9" pos="15840" userDrawn="1">
          <p15:clr>
            <a:srgbClr val="A4A3A4"/>
          </p15:clr>
        </p15:guide>
        <p15:guide id="10" pos="15552" userDrawn="1">
          <p15:clr>
            <a:srgbClr val="A4A3A4"/>
          </p15:clr>
        </p15:guide>
        <p15:guide id="11" pos="8064" userDrawn="1">
          <p15:clr>
            <a:srgbClr val="A4A3A4"/>
          </p15:clr>
        </p15:guide>
        <p15:guide id="12" pos="15984" userDrawn="1">
          <p15:clr>
            <a:srgbClr val="A4A3A4"/>
          </p15:clr>
        </p15:guide>
        <p15:guide id="13" pos="82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B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624"/>
  </p:normalViewPr>
  <p:slideViewPr>
    <p:cSldViewPr snapToGrid="0" snapToObjects="1">
      <p:cViewPr varScale="1">
        <p:scale>
          <a:sx n="33" d="100"/>
          <a:sy n="33" d="100"/>
        </p:scale>
        <p:origin x="896" y="256"/>
      </p:cViewPr>
      <p:guideLst>
        <p:guide orient="horz" pos="6624"/>
        <p:guide pos="11808"/>
        <p:guide pos="288"/>
        <p:guide pos="432"/>
        <p:guide orient="horz" pos="2016"/>
        <p:guide pos="7776"/>
        <p:guide orient="horz" pos="11808"/>
        <p:guide pos="23328"/>
        <p:guide pos="15840"/>
        <p:guide pos="15552"/>
        <p:guide pos="8064"/>
        <p:guide pos="15984"/>
        <p:guide pos="82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d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2495448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30828600" y="1128528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2495448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 type="body"/>
          </p:nvPr>
        </p:nvSpPr>
        <p:spPr>
          <a:xfrm>
            <a:off x="30828600" y="11745360"/>
            <a:ext cx="55940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10515600" y="457200"/>
            <a:ext cx="16458840" cy="84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880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27982800" y="1174536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66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27982800" y="11285280"/>
            <a:ext cx="847800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9080360" y="11745360"/>
            <a:ext cx="17373240" cy="41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17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5"/>
          <p:cNvPicPr/>
          <p:nvPr/>
        </p:nvPicPr>
        <p:blipFill>
          <a:blip r:embed="rId14"/>
          <a:stretch/>
        </p:blipFill>
        <p:spPr>
          <a:xfrm>
            <a:off x="0" y="19274040"/>
            <a:ext cx="37490040" cy="175212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0" y="0"/>
            <a:ext cx="37490040" cy="2742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47400" tIns="347400" rIns="343080" bIns="343080" anchor="b"/>
          <a:lstStyle/>
          <a:p>
            <a:pPr>
              <a:lnSpc>
                <a:spcPct val="90000"/>
              </a:lnSpc>
              <a:spcAft>
                <a:spcPts val="1199"/>
              </a:spcAft>
            </a:pPr>
            <a:r>
              <a:rPr lang="en-US" sz="2000" b="0" strike="noStrike" spc="-1">
                <a:solidFill>
                  <a:srgbClr val="000000"/>
                </a:solidFill>
                <a:latin typeface="FreightText Book"/>
                <a:ea typeface="FreightText Book"/>
              </a:rPr>
              <a:t>This is a caption for the example and it may be this long or longer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19080360" y="1128528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Next Steps and Future Direction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860400" y="499644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48" name="PlaceHolder 8"/>
          <p:cNvSpPr>
            <a:spLocks noGrp="1"/>
          </p:cNvSpPr>
          <p:nvPr>
            <p:ph type="body"/>
          </p:nvPr>
        </p:nvSpPr>
        <p:spPr>
          <a:xfrm>
            <a:off x="19080360" y="499644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49" name="PlaceHolder 9"/>
          <p:cNvSpPr>
            <a:spLocks noGrp="1"/>
          </p:cNvSpPr>
          <p:nvPr>
            <p:ph type="body"/>
          </p:nvPr>
        </p:nvSpPr>
        <p:spPr>
          <a:xfrm>
            <a:off x="860400" y="1247508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50" name="PlaceHolder 10"/>
          <p:cNvSpPr>
            <a:spLocks noGrp="1"/>
          </p:cNvSpPr>
          <p:nvPr>
            <p:ph type="body"/>
          </p:nvPr>
        </p:nvSpPr>
        <p:spPr>
          <a:xfrm>
            <a:off x="19080360" y="12475080"/>
            <a:ext cx="17373240" cy="5943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76280" indent="-475920">
              <a:lnSpc>
                <a:spcPct val="100000"/>
              </a:lnSpc>
              <a:spcBef>
                <a:spcPts val="799"/>
              </a:spcBef>
              <a:buClr>
                <a:srgbClr val="070707"/>
              </a:buClr>
              <a:buFont typeface="Arial"/>
              <a:buChar char="•"/>
            </a:pPr>
            <a:r>
              <a:rPr lang="en-US" sz="4000" b="0" strike="noStrike" spc="-1">
                <a:solidFill>
                  <a:srgbClr val="070707"/>
                </a:solidFill>
                <a:latin typeface="Arial"/>
              </a:rPr>
              <a:t>Edit Master text styles</a:t>
            </a:r>
          </a:p>
          <a:p>
            <a:pPr marL="1111320" lvl="1" indent="-6346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Second level</a:t>
            </a:r>
          </a:p>
          <a:p>
            <a:pPr marL="1682640" lvl="2" indent="-53928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•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Third level</a:t>
            </a:r>
          </a:p>
          <a:p>
            <a:pPr marL="2476440" lvl="3" indent="-666360">
              <a:lnSpc>
                <a:spcPct val="100000"/>
              </a:lnSpc>
              <a:spcBef>
                <a:spcPts val="601"/>
              </a:spcBef>
              <a:buClr>
                <a:srgbClr val="070707"/>
              </a:buClr>
              <a:buFont typeface="Arial"/>
              <a:buChar char="–"/>
            </a:pPr>
            <a:r>
              <a:rPr lang="en-US" sz="3000" b="0" strike="noStrike" spc="-1">
                <a:solidFill>
                  <a:srgbClr val="070707"/>
                </a:solidFill>
                <a:latin typeface="Arial"/>
              </a:rPr>
              <a:t>Fourth level</a:t>
            </a:r>
          </a:p>
        </p:txBody>
      </p:sp>
      <p:sp>
        <p:nvSpPr>
          <p:cNvPr id="51" name="PlaceHolder 11"/>
          <p:cNvSpPr>
            <a:spLocks noGrp="1"/>
          </p:cNvSpPr>
          <p:nvPr>
            <p:ph type="title"/>
          </p:nvPr>
        </p:nvSpPr>
        <p:spPr>
          <a:xfrm>
            <a:off x="10515600" y="457200"/>
            <a:ext cx="1645884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64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Click to edit Poster Title</a:t>
            </a:r>
            <a:endParaRPr lang="en-US" sz="64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2" name="PlaceHolder 12"/>
          <p:cNvSpPr>
            <a:spLocks noGrp="1"/>
          </p:cNvSpPr>
          <p:nvPr>
            <p:ph type="body"/>
          </p:nvPr>
        </p:nvSpPr>
        <p:spPr>
          <a:xfrm>
            <a:off x="860400" y="385920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Research Problem Definition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3" name="PlaceHolder 13"/>
          <p:cNvSpPr>
            <a:spLocks noGrp="1"/>
          </p:cNvSpPr>
          <p:nvPr>
            <p:ph type="body"/>
          </p:nvPr>
        </p:nvSpPr>
        <p:spPr>
          <a:xfrm>
            <a:off x="19080360" y="3859200"/>
            <a:ext cx="17373240" cy="8805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799"/>
              </a:spcBef>
            </a:pPr>
            <a:r>
              <a:rPr lang="en-US" sz="4000" b="1" strike="noStrike" spc="-1">
                <a:solidFill>
                  <a:srgbClr val="070707"/>
                </a:solidFill>
                <a:latin typeface="Arial"/>
              </a:rPr>
              <a:t>Results (Click to Edit)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4" name="PlaceHolder 14"/>
          <p:cNvSpPr>
            <a:spLocks noGrp="1"/>
          </p:cNvSpPr>
          <p:nvPr>
            <p:ph type="body"/>
          </p:nvPr>
        </p:nvSpPr>
        <p:spPr>
          <a:xfrm>
            <a:off x="860400" y="11285280"/>
            <a:ext cx="17373240" cy="880560"/>
          </a:xfrm>
          <a:prstGeom prst="rect">
            <a:avLst/>
          </a:prstGeom>
        </p:spPr>
        <p:txBody>
          <a:bodyPr lIns="347400" tIns="347400" rIns="343080" bIns="343080" anchor="b"/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"/>
                <a:ea typeface="FreightText Book"/>
              </a:rPr>
              <a:t>Methods and Approach (Click to Edit) </a:t>
            </a:r>
            <a:endParaRPr lang="en-US" sz="40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5" name="PlaceHolder 15"/>
          <p:cNvSpPr>
            <a:spLocks noGrp="1"/>
          </p:cNvSpPr>
          <p:nvPr>
            <p:ph type="body"/>
          </p:nvPr>
        </p:nvSpPr>
        <p:spPr>
          <a:xfrm>
            <a:off x="860400" y="457200"/>
            <a:ext cx="914364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Department Name</a:t>
            </a:r>
            <a:endParaRPr lang="en-US" sz="3200" b="0" strike="noStrike" spc="-1">
              <a:solidFill>
                <a:srgbClr val="070707"/>
              </a:solidFill>
              <a:latin typeface="Arial"/>
            </a:endParaRPr>
          </a:p>
        </p:txBody>
      </p:sp>
      <p:sp>
        <p:nvSpPr>
          <p:cNvPr id="56" name="PlaceHolder 16"/>
          <p:cNvSpPr>
            <a:spLocks noGrp="1"/>
          </p:cNvSpPr>
          <p:nvPr>
            <p:ph type="body"/>
          </p:nvPr>
        </p:nvSpPr>
        <p:spPr>
          <a:xfrm>
            <a:off x="27486000" y="457200"/>
            <a:ext cx="8967600" cy="1828440"/>
          </a:xfrm>
          <a:prstGeom prst="rect">
            <a:avLst/>
          </a:prstGeom>
        </p:spPr>
        <p:txBody>
          <a:bodyPr lIns="347400" tIns="347400" rIns="343080" bIns="343080" anchor="ctr"/>
          <a:lstStyle/>
          <a:p>
            <a:pPr algn="r">
              <a:lnSpc>
                <a:spcPct val="100000"/>
              </a:lnSpc>
            </a:pPr>
            <a:r>
              <a:rPr lang="en-US" sz="3200" b="1" strike="noStrike" spc="-1">
                <a:solidFill>
                  <a:srgbClr val="FFFFFF"/>
                </a:solidFill>
                <a:latin typeface="Arial"/>
                <a:ea typeface="FreightText Book"/>
              </a:rPr>
              <a:t>Student’s Name, PI Name,</a:t>
            </a:r>
            <a:endParaRPr lang="en-US" sz="3200" b="0" strike="noStrike" spc="-1">
              <a:solidFill>
                <a:srgbClr val="070707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pdf"/><Relationship Id="rId18" Type="http://schemas.openxmlformats.org/officeDocument/2006/relationships/image" Target="../media/image15.emf"/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17" Type="http://schemas.openxmlformats.org/officeDocument/2006/relationships/image" Target="../media/image14.png"/><Relationship Id="rId2" Type="http://schemas.openxmlformats.org/officeDocument/2006/relationships/image" Target="../media/image2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5" Type="http://schemas.openxmlformats.org/officeDocument/2006/relationships/image" Target="../media/image12.pn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F01A749F-0DBF-F644-A3AE-C7637F4D5438}"/>
              </a:ext>
            </a:extLst>
          </p:cNvPr>
          <p:cNvSpPr txBox="1"/>
          <p:nvPr/>
        </p:nvSpPr>
        <p:spPr>
          <a:xfrm>
            <a:off x="697233" y="6046363"/>
            <a:ext cx="11648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Approach: </a:t>
            </a:r>
            <a:r>
              <a:rPr lang="en-US" sz="2800" spc="-30" dirty="0"/>
              <a:t>Search over rewrite systems (top) to learn concepts (bottom).</a:t>
            </a:r>
            <a:endParaRPr lang="en-US" sz="2800" b="1" spc="-30" dirty="0"/>
          </a:p>
        </p:txBody>
      </p:sp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25385399" y="16367166"/>
            <a:ext cx="6455110" cy="2377440"/>
          </a:xfrm>
          <a:prstGeom prst="rect">
            <a:avLst/>
          </a:prstGeom>
          <a:ln>
            <a:noFill/>
          </a:ln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26840070" y="8531804"/>
            <a:ext cx="8514174" cy="5904302"/>
          </a:xfrm>
          <a:prstGeom prst="rect">
            <a:avLst/>
          </a:prstGeom>
          <a:ln>
            <a:noFill/>
          </a:ln>
        </p:spPr>
      </p:pic>
      <p:sp>
        <p:nvSpPr>
          <p:cNvPr id="100" name="TextShape 3"/>
          <p:cNvSpPr txBox="1"/>
          <p:nvPr/>
        </p:nvSpPr>
        <p:spPr>
          <a:xfrm>
            <a:off x="10515600" y="457200"/>
            <a:ext cx="1645884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6400" b="1" spc="-1" dirty="0">
                <a:solidFill>
                  <a:srgbClr val="FFFFFF"/>
                </a:solidFill>
                <a:latin typeface="Arial"/>
                <a:ea typeface="FreightText Book"/>
              </a:rPr>
              <a:t>Concept Learning as Program Learning</a:t>
            </a:r>
            <a:endParaRPr lang="en-US" sz="6400" b="0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2" name="TextShape 4"/>
          <p:cNvSpPr txBox="1"/>
          <p:nvPr/>
        </p:nvSpPr>
        <p:spPr>
          <a:xfrm>
            <a:off x="25161115" y="3210692"/>
            <a:ext cx="11872085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Logical Rule Induction via Neural Theorem Proving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3" name="TextShape 5"/>
          <p:cNvSpPr txBox="1"/>
          <p:nvPr/>
        </p:nvSpPr>
        <p:spPr>
          <a:xfrm>
            <a:off x="860400" y="457200"/>
            <a:ext cx="914364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Computational Cognitive Science Group</a:t>
            </a:r>
          </a:p>
          <a:p>
            <a:pPr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Dept. </a:t>
            </a:r>
            <a:r>
              <a:rPr lang="en-US" sz="3200" b="1" spc="-1" dirty="0">
                <a:solidFill>
                  <a:srgbClr val="FFFFFF"/>
                </a:solidFill>
                <a:latin typeface="Arial"/>
                <a:ea typeface="FreightText Book"/>
              </a:rPr>
              <a:t>of Brain and Cognitive Sciences</a:t>
            </a:r>
            <a:endParaRPr lang="en-US" sz="3200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04" name="TextShape 6"/>
          <p:cNvSpPr txBox="1"/>
          <p:nvPr/>
        </p:nvSpPr>
        <p:spPr>
          <a:xfrm>
            <a:off x="27486000" y="457200"/>
            <a:ext cx="8967600" cy="1828440"/>
          </a:xfrm>
          <a:prstGeom prst="rect">
            <a:avLst/>
          </a:prstGeom>
          <a:solidFill>
            <a:srgbClr val="070707"/>
          </a:solidFill>
          <a:ln>
            <a:noFill/>
          </a:ln>
        </p:spPr>
        <p:txBody>
          <a:bodyPr lIns="347400" tIns="347400" rIns="343080" bIns="343080" anchor="ctr"/>
          <a:lstStyle/>
          <a:p>
            <a:pPr algn="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Joshua S. Rule, Andrés </a:t>
            </a:r>
            <a:r>
              <a:rPr lang="en-US" sz="3200" b="1" strike="noStrike" spc="-1" dirty="0" err="1">
                <a:solidFill>
                  <a:srgbClr val="FFFFFF"/>
                </a:solidFill>
                <a:latin typeface="Arial"/>
                <a:ea typeface="FreightText Book"/>
              </a:rPr>
              <a:t>Campero</a:t>
            </a:r>
            <a:r>
              <a:rPr lang="en-US" sz="3200" b="1" strike="noStrike" spc="-1" dirty="0">
                <a:solidFill>
                  <a:srgbClr val="FFFFFF"/>
                </a:solidFill>
                <a:latin typeface="Arial"/>
                <a:ea typeface="FreightText Book"/>
              </a:rPr>
              <a:t>,</a:t>
            </a:r>
          </a:p>
          <a:p>
            <a:pPr algn="r">
              <a:lnSpc>
                <a:spcPct val="100000"/>
              </a:lnSpc>
            </a:pPr>
            <a:r>
              <a:rPr lang="en-US" sz="3200" b="1" spc="-1" dirty="0">
                <a:solidFill>
                  <a:srgbClr val="FFFFFF"/>
                </a:solidFill>
                <a:latin typeface="Arial"/>
                <a:ea typeface="FreightText Book"/>
              </a:rPr>
              <a:t>Maxwell Nye, Joshua B. </a:t>
            </a:r>
            <a:r>
              <a:rPr lang="en-US" sz="3200" b="1" spc="-1" dirty="0" err="1">
                <a:solidFill>
                  <a:srgbClr val="FFFFFF"/>
                </a:solidFill>
                <a:latin typeface="Arial"/>
                <a:ea typeface="FreightText Book"/>
              </a:rPr>
              <a:t>Tenenbau</a:t>
            </a:r>
            <a:r>
              <a:rPr lang="en-US" sz="3200" b="1" strike="noStrike" spc="-1" dirty="0" err="1">
                <a:solidFill>
                  <a:srgbClr val="FFFFFF"/>
                </a:solidFill>
                <a:latin typeface="Arial"/>
                <a:ea typeface="FreightText Book"/>
              </a:rPr>
              <a:t>m</a:t>
            </a:r>
            <a:endParaRPr lang="en-US" sz="3200" b="0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6" name="TextShape 4">
            <a:extLst>
              <a:ext uri="{FF2B5EF4-FFF2-40B4-BE49-F238E27FC236}">
                <a16:creationId xmlns:a16="http://schemas.microsoft.com/office/drawing/2014/main" id="{9E2D6725-D775-A641-A801-363318FC4738}"/>
              </a:ext>
            </a:extLst>
          </p:cNvPr>
          <p:cNvSpPr txBox="1"/>
          <p:nvPr/>
        </p:nvSpPr>
        <p:spPr>
          <a:xfrm>
            <a:off x="508000" y="3207925"/>
            <a:ext cx="11841165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Learning List Concepts through Program Induction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FBE59B-77A7-C54A-9C57-ECF3B779DB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6371"/>
          <a:stretch/>
        </p:blipFill>
        <p:spPr>
          <a:xfrm>
            <a:off x="708193" y="14404573"/>
            <a:ext cx="2763670" cy="434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AB6143-45F1-9E4C-99EF-8C5EDBDD0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0" y="14404573"/>
            <a:ext cx="4343400" cy="4343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15BE9D-5AE7-0D4D-9921-FA7303ACE6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8631" y="14404573"/>
            <a:ext cx="2895600" cy="4343400"/>
          </a:xfrm>
          <a:prstGeom prst="rect">
            <a:avLst/>
          </a:prstGeom>
        </p:spPr>
      </p:pic>
      <p:sp>
        <p:nvSpPr>
          <p:cNvPr id="25" name="TextShape 4">
            <a:extLst>
              <a:ext uri="{FF2B5EF4-FFF2-40B4-BE49-F238E27FC236}">
                <a16:creationId xmlns:a16="http://schemas.microsoft.com/office/drawing/2014/main" id="{1F55E0BB-45FB-054B-8111-5A68CD8D6793}"/>
              </a:ext>
            </a:extLst>
          </p:cNvPr>
          <p:cNvSpPr txBox="1"/>
          <p:nvPr/>
        </p:nvSpPr>
        <p:spPr>
          <a:xfrm>
            <a:off x="12821479" y="3225958"/>
            <a:ext cx="11867322" cy="88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indent="-324000">
              <a:lnSpc>
                <a:spcPct val="100000"/>
              </a:lnSpc>
              <a:spcBef>
                <a:spcPts val="799"/>
              </a:spcBef>
            </a:pPr>
            <a:r>
              <a:rPr lang="en-US" sz="4000" dirty="0"/>
              <a:t>Learning to Infer Program Sketches </a:t>
            </a:r>
            <a:endParaRPr lang="en-US" sz="4000" b="1" strike="noStrike" spc="-1" dirty="0">
              <a:solidFill>
                <a:srgbClr val="070707"/>
              </a:solidFill>
              <a:latin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631B02-ED8D-4747-B3D5-0BCB9606BA60}"/>
              </a:ext>
            </a:extLst>
          </p:cNvPr>
          <p:cNvSpPr txBox="1"/>
          <p:nvPr/>
        </p:nvSpPr>
        <p:spPr>
          <a:xfrm>
            <a:off x="695492" y="3917736"/>
            <a:ext cx="116489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Problem: </a:t>
            </a:r>
            <a:r>
              <a:rPr lang="en-US" sz="2800" spc="-30" dirty="0"/>
              <a:t>Model human learning of </a:t>
            </a:r>
          </a:p>
          <a:p>
            <a:r>
              <a:rPr lang="en-US" sz="2800" spc="-30" dirty="0"/>
              <a:t>structured concepts in two online </a:t>
            </a:r>
          </a:p>
          <a:p>
            <a:r>
              <a:rPr lang="en-US" sz="2800" spc="-30" dirty="0"/>
              <a:t>experiments using a game-based </a:t>
            </a:r>
          </a:p>
          <a:p>
            <a:r>
              <a:rPr lang="en-US" sz="2800" spc="-30" dirty="0"/>
              <a:t>paradigm.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D895061-48F3-4B46-A724-D14DDD452243}"/>
              </a:ext>
            </a:extLst>
          </p:cNvPr>
          <p:cNvSpPr txBox="1"/>
          <p:nvPr/>
        </p:nvSpPr>
        <p:spPr>
          <a:xfrm>
            <a:off x="708194" y="12968091"/>
            <a:ext cx="116362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spc="-30" dirty="0"/>
              <a:t>Results:</a:t>
            </a:r>
            <a:r>
              <a:rPr lang="en-US" sz="2800" spc="-30" dirty="0"/>
              <a:t> This approach accurately models overall (left) and per-trial performance (middle) in Exp. 1, and predicts curriculum training outperforming random training in Exp. 2.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F84E332-B0A8-164A-8918-FD2790C97C69}"/>
              </a:ext>
            </a:extLst>
          </p:cNvPr>
          <p:cNvGrpSpPr>
            <a:grpSpLocks noChangeAspect="1"/>
          </p:cNvGrpSpPr>
          <p:nvPr/>
        </p:nvGrpSpPr>
        <p:grpSpPr>
          <a:xfrm>
            <a:off x="973714" y="10643666"/>
            <a:ext cx="11081186" cy="2011680"/>
            <a:chOff x="685800" y="6797823"/>
            <a:chExt cx="10255958" cy="186186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025922-F456-074F-AA07-2A03FFA772A1}"/>
                </a:ext>
              </a:extLst>
            </p:cNvPr>
            <p:cNvSpPr/>
            <p:nvPr/>
          </p:nvSpPr>
          <p:spPr>
            <a:xfrm>
              <a:off x="695492" y="6797823"/>
              <a:ext cx="10234833" cy="1856736"/>
            </a:xfrm>
            <a:prstGeom prst="rect">
              <a:avLst/>
            </a:prstGeom>
            <a:solidFill>
              <a:srgbClr val="F7F7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239C3AA-593A-784A-84DC-42A8C7631C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8797" t="61323" r="12457" b="7540"/>
            <a:stretch/>
          </p:blipFill>
          <p:spPr>
            <a:xfrm>
              <a:off x="5813779" y="6802955"/>
              <a:ext cx="5127979" cy="185673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B397C5C-5410-7F4E-8519-D37B2BBF68AE}"/>
                </a:ext>
              </a:extLst>
            </p:cNvPr>
            <p:cNvSpPr/>
            <p:nvPr/>
          </p:nvSpPr>
          <p:spPr>
            <a:xfrm>
              <a:off x="7771085" y="6847742"/>
              <a:ext cx="3170672" cy="196895"/>
            </a:xfrm>
            <a:prstGeom prst="rect">
              <a:avLst/>
            </a:prstGeom>
            <a:solidFill>
              <a:srgbClr val="F7F7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95CB0D-DCC7-C14B-810E-EF700DF6AA47}"/>
                </a:ext>
              </a:extLst>
            </p:cNvPr>
            <p:cNvSpPr txBox="1"/>
            <p:nvPr/>
          </p:nvSpPr>
          <p:spPr>
            <a:xfrm>
              <a:off x="7671147" y="6812111"/>
              <a:ext cx="32528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00006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the larger of head or summed tail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4B2B7BE-6D1B-E143-B316-3D63C4DBF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" r="61255" b="73805"/>
            <a:stretch/>
          </p:blipFill>
          <p:spPr>
            <a:xfrm>
              <a:off x="685800" y="6913050"/>
              <a:ext cx="5127979" cy="1562027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E62FA97-8C3A-DC48-8540-8A1D8CD9AF9E}"/>
              </a:ext>
            </a:extLst>
          </p:cNvPr>
          <p:cNvGrpSpPr/>
          <p:nvPr/>
        </p:nvGrpSpPr>
        <p:grpSpPr>
          <a:xfrm>
            <a:off x="6486162" y="3863073"/>
            <a:ext cx="5408369" cy="1971276"/>
            <a:chOff x="6563498" y="4055482"/>
            <a:chExt cx="5408369" cy="1971276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A5CA20F-669D-AC46-BF8B-CC0406D45F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53528" t="68987" r="6229" b="7796"/>
            <a:stretch/>
          </p:blipFill>
          <p:spPr>
            <a:xfrm>
              <a:off x="9646356" y="4258449"/>
              <a:ext cx="2325511" cy="1069678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87E91E8-2644-444C-AD51-AECFDBF939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59315" t="47531" r="3095" b="42878"/>
            <a:stretch/>
          </p:blipFill>
          <p:spPr>
            <a:xfrm>
              <a:off x="9589449" y="5584846"/>
              <a:ext cx="2172123" cy="4419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3A7795C-54F5-1448-A0A0-48EEEC52BB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50172" r="47634" b="7041"/>
            <a:stretch/>
          </p:blipFill>
          <p:spPr>
            <a:xfrm>
              <a:off x="6563498" y="4055483"/>
              <a:ext cx="3025951" cy="197127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DFD4944-E4ED-7844-9BDA-3F14115B6187}"/>
                </a:ext>
              </a:extLst>
            </p:cNvPr>
            <p:cNvSpPr/>
            <p:nvPr/>
          </p:nvSpPr>
          <p:spPr>
            <a:xfrm>
              <a:off x="6805464" y="4055482"/>
              <a:ext cx="384423" cy="456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11E7D2-C6F0-C243-B02B-896B7FFC4959}"/>
                </a:ext>
              </a:extLst>
            </p:cNvPr>
            <p:cNvSpPr/>
            <p:nvPr/>
          </p:nvSpPr>
          <p:spPr>
            <a:xfrm>
              <a:off x="11532252" y="4238263"/>
              <a:ext cx="331146" cy="3529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2F3BCF8-F905-6341-A308-55B42977768C}"/>
                </a:ext>
              </a:extLst>
            </p:cNvPr>
            <p:cNvSpPr/>
            <p:nvPr/>
          </p:nvSpPr>
          <p:spPr>
            <a:xfrm>
              <a:off x="10732652" y="4590752"/>
              <a:ext cx="331146" cy="3529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1AEFC501-DD22-F146-895D-985A2D3F0C3A}"/>
              </a:ext>
            </a:extLst>
          </p:cNvPr>
          <p:cNvSpPr txBox="1"/>
          <p:nvPr/>
        </p:nvSpPr>
        <p:spPr>
          <a:xfrm>
            <a:off x="25404171" y="4028315"/>
            <a:ext cx="116489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Problem: </a:t>
            </a:r>
            <a:r>
              <a:rPr lang="en-US" sz="2800" spc="-30" dirty="0"/>
              <a:t>Transform a knowledge base of observations (left) into a logical theory containing generalized predicates and core facts (right).</a:t>
            </a:r>
            <a:endParaRPr lang="en-US" sz="2800" b="1" spc="-3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F07BC48-C950-654E-A561-10090C85D79C}"/>
              </a:ext>
            </a:extLst>
          </p:cNvPr>
          <p:cNvSpPr txBox="1"/>
          <p:nvPr/>
        </p:nvSpPr>
        <p:spPr>
          <a:xfrm>
            <a:off x="25397547" y="7474938"/>
            <a:ext cx="116489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Approach: </a:t>
            </a:r>
            <a:r>
              <a:rPr lang="en-US" sz="2800" spc="-30" dirty="0"/>
              <a:t>Learn programs using neuro-symbolic induction. This o</a:t>
            </a:r>
            <a:r>
              <a:rPr lang="en-US" sz="2800" dirty="0"/>
              <a:t>verview shows one reasoning step.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8C4AA23-F12A-CA4F-8CCD-3D46409B18E2}"/>
              </a:ext>
            </a:extLst>
          </p:cNvPr>
          <p:cNvSpPr txBox="1"/>
          <p:nvPr/>
        </p:nvSpPr>
        <p:spPr>
          <a:xfrm>
            <a:off x="25385401" y="14501397"/>
            <a:ext cx="116489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Results: </a:t>
            </a:r>
            <a:r>
              <a:rPr lang="en-US" sz="2800" spc="-30" dirty="0"/>
              <a:t>This approach recovers taxonomic relations (left) and out-performs previous state-of-the-art on a variety of problems (right; score is percentage of random initializations leading to solution. 𝛿ILP is previous state-of-the-art (Evans, </a:t>
            </a:r>
            <a:r>
              <a:rPr lang="en-US" sz="2800" spc="-30" dirty="0" err="1"/>
              <a:t>Grefenstette</a:t>
            </a:r>
            <a:r>
              <a:rPr lang="en-US" sz="2800" spc="-30" dirty="0"/>
              <a:t>, 2018)).</a:t>
            </a:r>
            <a:endParaRPr lang="en-US" sz="2800" b="1" spc="-3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B601296-5201-CE49-9B80-E01D2955FEA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6" t="37229" r="11666"/>
          <a:stretch/>
        </p:blipFill>
        <p:spPr>
          <a:xfrm>
            <a:off x="32105598" y="16362883"/>
            <a:ext cx="4931974" cy="237744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870429C5-024F-C641-A99B-252C1EFF7C99}"/>
              </a:ext>
            </a:extLst>
          </p:cNvPr>
          <p:cNvGrpSpPr/>
          <p:nvPr/>
        </p:nvGrpSpPr>
        <p:grpSpPr>
          <a:xfrm>
            <a:off x="25683423" y="5101797"/>
            <a:ext cx="11078568" cy="2308324"/>
            <a:chOff x="25683423" y="4982526"/>
            <a:chExt cx="11078568" cy="2308324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200BDF-64BF-1C4D-88E1-195AB6FA829C}"/>
                </a:ext>
              </a:extLst>
            </p:cNvPr>
            <p:cNvSpPr txBox="1"/>
            <p:nvPr/>
          </p:nvSpPr>
          <p:spPr>
            <a:xfrm>
              <a:off x="30859413" y="4982526"/>
              <a:ext cx="590257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grandfatherOf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[[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Z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],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Z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 :- 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X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6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LILY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...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EDC71A2-4A7A-CC47-B99B-9BDA300C0372}"/>
                </a:ext>
              </a:extLst>
            </p:cNvPr>
            <p:cNvSpPr txBox="1"/>
            <p:nvPr/>
          </p:nvSpPr>
          <p:spPr>
            <a:xfrm>
              <a:off x="25683423" y="4982526"/>
              <a:ext cx="3950120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grandfatherOf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ABE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HOMER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BART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fatherOf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JAMES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[</a:t>
              </a:r>
              <a:r>
                <a:rPr lang="en-US" dirty="0" err="1">
                  <a:solidFill>
                    <a:schemeClr val="accent3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parentOf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LILY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HARRY</a:t>
              </a:r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].</a:t>
              </a:r>
            </a:p>
            <a:p>
              <a:r>
                <a:rPr lang="en-US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...</a:t>
              </a:r>
            </a:p>
          </p:txBody>
        </p:sp>
        <p:sp>
          <p:nvSpPr>
            <p:cNvPr id="49" name="Right Arrow 48">
              <a:extLst>
                <a:ext uri="{FF2B5EF4-FFF2-40B4-BE49-F238E27FC236}">
                  <a16:creationId xmlns:a16="http://schemas.microsoft.com/office/drawing/2014/main" id="{C298CC3A-3038-6B48-A2A5-14C1DEEEF9D7}"/>
                </a:ext>
              </a:extLst>
            </p:cNvPr>
            <p:cNvSpPr/>
            <p:nvPr/>
          </p:nvSpPr>
          <p:spPr>
            <a:xfrm>
              <a:off x="29919419" y="5360327"/>
              <a:ext cx="655531" cy="1552723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8384028" y="33973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631B02-ED8D-4747-B3D5-0BCB9606BA60}"/>
              </a:ext>
            </a:extLst>
          </p:cNvPr>
          <p:cNvSpPr txBox="1"/>
          <p:nvPr/>
        </p:nvSpPr>
        <p:spPr>
          <a:xfrm>
            <a:off x="13033931" y="3943132"/>
            <a:ext cx="116489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Problem: </a:t>
            </a:r>
            <a:r>
              <a:rPr lang="en-US" sz="2800" spc="-30" dirty="0"/>
              <a:t>Build systems which write code automatically from the kinds of specifications humans can easily provide, such as examples and natural language instruction.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D895061-48F3-4B46-A724-D14DDD452243}"/>
              </a:ext>
            </a:extLst>
          </p:cNvPr>
          <p:cNvSpPr txBox="1"/>
          <p:nvPr/>
        </p:nvSpPr>
        <p:spPr>
          <a:xfrm>
            <a:off x="13046633" y="13479538"/>
            <a:ext cx="116362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spc="-30" dirty="0"/>
              <a:t>Results:</a:t>
            </a:r>
            <a:r>
              <a:rPr lang="en-US" sz="2800" spc="-30" dirty="0"/>
              <a:t> This approach can synthesize programs more accurately than baselines in a variety of domains: list processing from examples (left), text editing from examples (middle), and character and list manipulation from language description (right).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01A749F-0DBF-F644-A3AE-C7637F4D5438}"/>
              </a:ext>
            </a:extLst>
          </p:cNvPr>
          <p:cNvSpPr txBox="1"/>
          <p:nvPr/>
        </p:nvSpPr>
        <p:spPr>
          <a:xfrm>
            <a:off x="13041382" y="9408576"/>
            <a:ext cx="116489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" dirty="0"/>
              <a:t>Approach: </a:t>
            </a:r>
            <a:r>
              <a:rPr lang="en-US" sz="2800" spc="-30" dirty="0"/>
              <a:t>Learn </a:t>
            </a:r>
            <a:r>
              <a:rPr lang="en-US" sz="2800" i="1" spc="-30" dirty="0"/>
              <a:t>Program sketches</a:t>
            </a:r>
            <a:r>
              <a:rPr lang="en-US" sz="2800" spc="-30" dirty="0"/>
              <a:t>, which serve as an intermediate between pattern recognition and explicit search approaches.</a:t>
            </a:r>
            <a:endParaRPr lang="en-US" sz="2800" b="1" spc="-30" dirty="0"/>
          </a:p>
        </p:txBody>
      </p:sp>
      <p:pic>
        <p:nvPicPr>
          <p:cNvPr id="74" name="Picture 73" descr="figmodel.pdf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13"/>
              <a:stretch>
                <a:fillRect/>
              </a:stretch>
            </p:blipFill>
          </mc:Choice>
          <mc:Fallback>
            <p:blipFill>
              <a:blip r:embed="rId14"/>
              <a:stretch>
                <a:fillRect/>
              </a:stretch>
            </p:blipFill>
          </mc:Fallback>
        </mc:AlternateContent>
        <p:spPr>
          <a:xfrm>
            <a:off x="13026980" y="10528082"/>
            <a:ext cx="11658600" cy="2198517"/>
          </a:xfrm>
          <a:prstGeom prst="rect">
            <a:avLst/>
          </a:prstGeom>
        </p:spPr>
      </p:pic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989194"/>
              </p:ext>
            </p:extLst>
          </p:nvPr>
        </p:nvGraphicFramePr>
        <p:xfrm>
          <a:off x="13855286" y="5581222"/>
          <a:ext cx="10030066" cy="3200400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5015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150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1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+mn-lt"/>
                          <a:cs typeface="Times New Roman"/>
                        </a:rPr>
                        <a:t>Spec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+mn-lt"/>
                          <a:cs typeface="Times New Roman"/>
                        </a:rPr>
                        <a:t>Program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005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[2,3,4,5,6] → [2,4,6] </a:t>
                      </a:r>
                      <a:endParaRPr lang="en-US" sz="2400" b="0" i="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  <a:p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[5,8,3,2,1,12] → [8,2,12] </a:t>
                      </a:r>
                      <a:endParaRPr lang="en-US" sz="2400" b="0" i="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filter(input, x: x%2==0)</a:t>
                      </a:r>
                      <a:endParaRPr lang="en-US" sz="2400" b="0" i="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0059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  <a:cs typeface="Times New Roman"/>
                        </a:rPr>
                        <a:t>Given an array of numbers, your task is to compute the median of the given array with its digits reversed.</a:t>
                      </a:r>
                    </a:p>
                  </a:txBody>
                  <a:tcPr marL="137160" marR="137160" marT="137160" marB="137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</a:t>
                      </a:r>
                      <a:r>
                        <a:rPr lang="en-US" sz="2400" b="0" i="0" dirty="0" err="1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reduce(reverse(digits(deref</a:t>
                      </a:r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(sort a) (/ (</a:t>
                      </a:r>
                      <a:r>
                        <a:rPr lang="en-US" sz="2400" b="0" i="0" dirty="0" err="1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len</a:t>
                      </a:r>
                      <a:r>
                        <a:rPr lang="en-US" sz="2400" b="0" i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a) 2)))) 0 (lambda2 (+(* arg1 10) arg2))) </a:t>
                      </a:r>
                      <a:endParaRPr lang="en-US" sz="2400" b="0" i="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76" name="Picture 75" descr="algolisp_init_final.pdf"/>
          <p:cNvPicPr>
            <a:picLocks noChangeAspect="1"/>
          </p:cNvPicPr>
          <p:nvPr/>
        </p:nvPicPr>
        <p:blipFill rotWithShape="1">
          <a:blip r:embed="rId15"/>
          <a:srcRect t="2913" b="4021"/>
          <a:stretch/>
        </p:blipFill>
        <p:spPr>
          <a:xfrm>
            <a:off x="20838024" y="15472933"/>
            <a:ext cx="3849624" cy="2688921"/>
          </a:xfrm>
          <a:prstGeom prst="rect">
            <a:avLst/>
          </a:prstGeom>
        </p:spPr>
      </p:pic>
      <p:pic>
        <p:nvPicPr>
          <p:cNvPr id="77" name="Picture 76" descr="rb_new_combined_percentage.eps"/>
          <p:cNvPicPr>
            <a:picLocks noChangeAspect="1"/>
          </p:cNvPicPr>
          <p:nvPr/>
        </p:nvPicPr>
        <p:blipFill rotWithShape="1">
          <a:blip r:embed="rId16"/>
          <a:srcRect t="5594"/>
          <a:stretch/>
        </p:blipFill>
        <p:spPr>
          <a:xfrm>
            <a:off x="16944438" y="15473076"/>
            <a:ext cx="3805555" cy="2688635"/>
          </a:xfrm>
          <a:prstGeom prst="rect">
            <a:avLst/>
          </a:prstGeom>
        </p:spPr>
      </p:pic>
      <p:pic>
        <p:nvPicPr>
          <p:cNvPr id="78" name="Picture 77" descr="T34new.eps"/>
          <p:cNvPicPr>
            <a:picLocks noChangeAspect="1"/>
          </p:cNvPicPr>
          <p:nvPr/>
        </p:nvPicPr>
        <p:blipFill rotWithShape="1">
          <a:blip r:embed="rId17"/>
          <a:srcRect t="5594"/>
          <a:stretch/>
        </p:blipFill>
        <p:spPr>
          <a:xfrm>
            <a:off x="13050852" y="15473076"/>
            <a:ext cx="3805555" cy="26886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F893DB-9DBE-5345-9E1C-8882F57BDA1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471314" y="6652359"/>
            <a:ext cx="8056427" cy="3840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3160</TotalTime>
  <Words>494</Words>
  <Application>Microsoft Macintosh PowerPoint</Application>
  <PresentationFormat>Custom</PresentationFormat>
  <Paragraphs>44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FreightText Book</vt:lpstr>
      <vt:lpstr>Menlo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Jon at ePosterBoards LLC</dc:creator>
  <dc:description/>
  <cp:lastModifiedBy>Microsoft Office User</cp:lastModifiedBy>
  <cp:revision>117</cp:revision>
  <cp:lastPrinted>2019-02-27T21:52:57Z</cp:lastPrinted>
  <dcterms:created xsi:type="dcterms:W3CDTF">2019-02-16T23:38:12Z</dcterms:created>
  <dcterms:modified xsi:type="dcterms:W3CDTF">2019-02-27T21:53:28Z</dcterms:modified>
  <dc:language>en-CA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15.0022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</vt:i4>
  </property>
</Properties>
</file>